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4"/>
  </p:notesMasterIdLst>
  <p:sldIdLst>
    <p:sldId id="257" r:id="rId2"/>
    <p:sldId id="263" r:id="rId3"/>
    <p:sldId id="294" r:id="rId4"/>
    <p:sldId id="295" r:id="rId5"/>
    <p:sldId id="296" r:id="rId6"/>
    <p:sldId id="298" r:id="rId7"/>
    <p:sldId id="271" r:id="rId8"/>
    <p:sldId id="301" r:id="rId9"/>
    <p:sldId id="284" r:id="rId10"/>
    <p:sldId id="299" r:id="rId11"/>
    <p:sldId id="300" r:id="rId12"/>
    <p:sldId id="277" r:id="rId1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7AC3"/>
    <a:srgbClr val="233893"/>
    <a:srgbClr val="92C5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88" autoAdjust="0"/>
    <p:restoredTop sz="94434" autoAdjust="0"/>
  </p:normalViewPr>
  <p:slideViewPr>
    <p:cSldViewPr>
      <p:cViewPr varScale="1">
        <p:scale>
          <a:sx n="70" d="100"/>
          <a:sy n="70" d="100"/>
        </p:scale>
        <p:origin x="774" y="72"/>
      </p:cViewPr>
      <p:guideLst>
        <p:guide orient="horz" pos="2160"/>
        <p:guide pos="2880"/>
      </p:guideLst>
    </p:cSldViewPr>
  </p:slideViewPr>
  <p:outlineViewPr>
    <p:cViewPr>
      <p:scale>
        <a:sx n="33" d="100"/>
        <a:sy n="33" d="100"/>
      </p:scale>
      <p:origin x="0" y="-148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604"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dirty="0">
                <a:latin typeface="Arial" panose="020B0604020202020204" pitchFamily="34" charset="0"/>
                <a:ea typeface="ＭＳ Ｐゴシック" panose="020B0600070205080204" pitchFamily="34" charset="-128"/>
                <a:cs typeface="+mn-cs"/>
              </a:defRPr>
            </a:lvl1pPr>
          </a:lstStyle>
          <a:p>
            <a:pPr>
              <a:defRPr/>
            </a:pPr>
            <a:endParaRPr lang="en-GB" altLang="en-US"/>
          </a:p>
        </p:txBody>
      </p:sp>
      <p:sp>
        <p:nvSpPr>
          <p:cNvPr id="9219" name="Rectangle 3"/>
          <p:cNvSpPr>
            <a:spLocks noGrp="1" noChangeArrowheads="1"/>
          </p:cNvSpPr>
          <p:nvPr>
            <p:ph type="dt" idx="1"/>
          </p:nvPr>
        </p:nvSpPr>
        <p:spPr bwMode="auto">
          <a:xfrm>
            <a:off x="3970159" y="0"/>
            <a:ext cx="3038604"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dirty="0">
                <a:latin typeface="Arial" panose="020B0604020202020204" pitchFamily="34" charset="0"/>
                <a:ea typeface="ＭＳ Ｐゴシック" panose="020B0600070205080204" pitchFamily="34" charset="-128"/>
                <a:cs typeface="+mn-cs"/>
              </a:defRPr>
            </a:lvl1pPr>
          </a:lstStyle>
          <a:p>
            <a:pPr>
              <a:defRPr/>
            </a:pPr>
            <a:endParaRPr lang="en-GB" altLang="en-US"/>
          </a:p>
        </p:txBody>
      </p:sp>
      <p:sp>
        <p:nvSpPr>
          <p:cNvPr id="20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0713" y="4415530"/>
            <a:ext cx="5608975" cy="4183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9222" name="Rectangle 6"/>
          <p:cNvSpPr>
            <a:spLocks noGrp="1" noChangeArrowheads="1"/>
          </p:cNvSpPr>
          <p:nvPr>
            <p:ph type="ftr" sz="quarter" idx="4"/>
          </p:nvPr>
        </p:nvSpPr>
        <p:spPr bwMode="auto">
          <a:xfrm>
            <a:off x="0" y="8829573"/>
            <a:ext cx="3038604"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dirty="0">
                <a:latin typeface="Arial" panose="020B0604020202020204" pitchFamily="34" charset="0"/>
                <a:ea typeface="ＭＳ Ｐゴシック" panose="020B0600070205080204" pitchFamily="34" charset="-128"/>
                <a:cs typeface="+mn-cs"/>
              </a:defRPr>
            </a:lvl1pPr>
          </a:lstStyle>
          <a:p>
            <a:pPr>
              <a:defRPr/>
            </a:pPr>
            <a:endParaRPr lang="en-GB" altLang="en-US"/>
          </a:p>
        </p:txBody>
      </p:sp>
      <p:sp>
        <p:nvSpPr>
          <p:cNvPr id="9223" name="Rectangle 7"/>
          <p:cNvSpPr>
            <a:spLocks noGrp="1" noChangeArrowheads="1"/>
          </p:cNvSpPr>
          <p:nvPr>
            <p:ph type="sldNum" sz="quarter" idx="5"/>
          </p:nvPr>
        </p:nvSpPr>
        <p:spPr bwMode="auto">
          <a:xfrm>
            <a:off x="3970159" y="8829573"/>
            <a:ext cx="3038604"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0B5D0EB7-FAEF-4AEB-8B81-F6B221887A79}" type="slidenum">
              <a:rPr lang="en-GB" altLang="en-US"/>
              <a:pPr>
                <a:defRPr/>
              </a:pPr>
              <a:t>‹#›</a:t>
            </a:fld>
            <a:endParaRPr lang="en-GB" altLang="en-US" dirty="0"/>
          </a:p>
        </p:txBody>
      </p:sp>
    </p:spTree>
    <p:extLst>
      <p:ext uri="{BB962C8B-B14F-4D97-AF65-F5344CB8AC3E}">
        <p14:creationId xmlns:p14="http://schemas.microsoft.com/office/powerpoint/2010/main" val="115839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5D0EB7-FAEF-4AEB-8B81-F6B221887A79}" type="slidenum">
              <a:rPr lang="en-GB" altLang="en-US" smtClean="0"/>
              <a:pPr>
                <a:defRPr/>
              </a:pPr>
              <a:t>5</a:t>
            </a:fld>
            <a:endParaRPr lang="en-GB" altLang="en-US" dirty="0"/>
          </a:p>
        </p:txBody>
      </p:sp>
    </p:spTree>
    <p:extLst>
      <p:ext uri="{BB962C8B-B14F-4D97-AF65-F5344CB8AC3E}">
        <p14:creationId xmlns:p14="http://schemas.microsoft.com/office/powerpoint/2010/main" val="1290063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5D0EB7-FAEF-4AEB-8B81-F6B221887A79}" type="slidenum">
              <a:rPr lang="en-GB" altLang="en-US" smtClean="0"/>
              <a:pPr>
                <a:defRPr/>
              </a:pPr>
              <a:t>6</a:t>
            </a:fld>
            <a:endParaRPr lang="en-GB" altLang="en-US" dirty="0"/>
          </a:p>
        </p:txBody>
      </p:sp>
    </p:spTree>
    <p:extLst>
      <p:ext uri="{BB962C8B-B14F-4D97-AF65-F5344CB8AC3E}">
        <p14:creationId xmlns:p14="http://schemas.microsoft.com/office/powerpoint/2010/main" val="1492984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8C5DEAC-7303-4D2F-B820-3490EB06A8BC}" type="slidenum">
              <a:rPr lang="en-US" altLang="en-US"/>
              <a:pPr>
                <a:defRPr/>
              </a:pPr>
              <a:t>‹#›</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379776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8D803880-FFDB-462A-83C9-8312F96EE2FB}" type="slidenum">
              <a:rPr lang="en-US" altLang="en-US"/>
              <a:pPr>
                <a:defRPr/>
              </a:pPr>
              <a:t>‹#›</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123249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609600"/>
            <a:ext cx="1962150" cy="4876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609600"/>
            <a:ext cx="573405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6147869-35D0-4304-A7F4-761D0FEE1440}" type="slidenum">
              <a:rPr lang="en-US" altLang="en-US"/>
              <a:pPr>
                <a:defRPr/>
              </a:pPr>
              <a:t>‹#›</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1639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36DFDE24-22E5-4BD1-A83C-C97754F67218}" type="slidenum">
              <a:rPr lang="en-US" altLang="en-US"/>
              <a:pPr>
                <a:defRPr/>
              </a:pPr>
              <a:t>‹#›</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324333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593A360-4A70-4A7F-AF5E-A2E21910803B}" type="slidenum">
              <a:rPr lang="en-US" altLang="en-US"/>
              <a:pPr>
                <a:defRPr/>
              </a:pPr>
              <a:t>‹#›</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347050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066800" y="1981200"/>
            <a:ext cx="3619500"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38700" y="1981200"/>
            <a:ext cx="3619500"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439BC95D-9AB8-41FA-9896-381D9C864B64}" type="slidenum">
              <a:rPr lang="en-US" altLang="en-US"/>
              <a:pPr>
                <a:defRPr/>
              </a:pPr>
              <a:t>‹#›</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3583668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1D2A9A08-76DE-4FB0-A136-FEED4D6DD888}" type="slidenum">
              <a:rPr lang="en-US" altLang="en-US"/>
              <a:pPr>
                <a:defRPr/>
              </a:pPr>
              <a:t>‹#›</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142332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C2A33A59-AF69-4323-9726-145D16BECEBA}" type="slidenum">
              <a:rPr lang="en-US" altLang="en-US"/>
              <a:pPr>
                <a:defRPr/>
              </a:pPr>
              <a:t>‹#›</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3265209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B5012FB-6B03-42D2-B26E-49A311156EF7}" type="slidenum">
              <a:rPr lang="en-US" altLang="en-US"/>
              <a:pPr>
                <a:defRPr/>
              </a:pPr>
              <a:t>‹#›</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393507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6838245-3DDC-40DA-AC00-97454EB13D55}" type="slidenum">
              <a:rPr lang="en-US" altLang="en-US"/>
              <a:pPr>
                <a:defRPr/>
              </a:pPr>
              <a:t>‹#›</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3918329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1213455-978A-4573-BB01-8C0B81EB444E}" type="slidenum">
              <a:rPr lang="en-US" altLang="en-US"/>
              <a:pPr>
                <a:defRPr/>
              </a:pPr>
              <a:t>‹#›</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391519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IADI-PPT-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09600" y="609600"/>
            <a:ext cx="7848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Style: 32pt. Verdana Bold</a:t>
            </a:r>
          </a:p>
        </p:txBody>
      </p:sp>
      <p:sp>
        <p:nvSpPr>
          <p:cNvPr id="1028" name="Rectangle 3"/>
          <p:cNvSpPr>
            <a:spLocks noGrp="1" noChangeArrowheads="1"/>
          </p:cNvSpPr>
          <p:nvPr>
            <p:ph type="body" idx="1"/>
          </p:nvPr>
        </p:nvSpPr>
        <p:spPr bwMode="auto">
          <a:xfrm>
            <a:off x="1066800" y="1981200"/>
            <a:ext cx="739140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24pt. Verdana</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2286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defRPr sz="1200">
                <a:solidFill>
                  <a:srgbClr val="007AC3"/>
                </a:solidFill>
                <a:latin typeface="Verdana" panose="020B0604030504040204" pitchFamily="34" charset="0"/>
              </a:defRPr>
            </a:lvl1pPr>
          </a:lstStyle>
          <a:p>
            <a:pPr>
              <a:defRPr/>
            </a:pPr>
            <a:fld id="{2592C92F-F828-4794-9244-0233C5671168}" type="slidenum">
              <a:rPr lang="en-US" altLang="en-US"/>
              <a:pPr>
                <a:defRPr/>
              </a:pPr>
              <a:t>‹#›</a:t>
            </a:fld>
            <a:endParaRPr lang="en-US" altLang="en-US" sz="1400" dirty="0">
              <a:solidFill>
                <a:schemeClr val="tx1"/>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200" b="1" kern="1200">
          <a:solidFill>
            <a:srgbClr val="233893"/>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3200" b="1">
          <a:solidFill>
            <a:srgbClr val="233893"/>
          </a:solidFill>
          <a:latin typeface="Verdana" panose="020B0604030504040204"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3200" b="1">
          <a:solidFill>
            <a:srgbClr val="233893"/>
          </a:solidFill>
          <a:latin typeface="Verdana" panose="020B0604030504040204"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3200" b="1">
          <a:solidFill>
            <a:srgbClr val="233893"/>
          </a:solidFill>
          <a:latin typeface="Verdana" panose="020B0604030504040204"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3200" b="1">
          <a:solidFill>
            <a:srgbClr val="233893"/>
          </a:solidFill>
          <a:latin typeface="Verdana" panose="020B0604030504040204" pitchFamily="34" charset="0"/>
          <a:ea typeface="MS PGothic" panose="020B0600070205080204" pitchFamily="34" charset="-128"/>
          <a:cs typeface="ＭＳ Ｐゴシック" charset="0"/>
        </a:defRPr>
      </a:lvl5pPr>
      <a:lvl6pPr marL="457200" algn="l" rtl="0" fontAlgn="base">
        <a:spcBef>
          <a:spcPct val="0"/>
        </a:spcBef>
        <a:spcAft>
          <a:spcPct val="0"/>
        </a:spcAft>
        <a:defRPr sz="3200" b="1">
          <a:solidFill>
            <a:srgbClr val="233893"/>
          </a:solidFill>
          <a:latin typeface="Verdana" panose="020B0604030504040204" pitchFamily="34" charset="0"/>
          <a:ea typeface="ＭＳ Ｐゴシック" panose="020B0600070205080204" pitchFamily="34" charset="-128"/>
        </a:defRPr>
      </a:lvl6pPr>
      <a:lvl7pPr marL="914400" algn="l" rtl="0" fontAlgn="base">
        <a:spcBef>
          <a:spcPct val="0"/>
        </a:spcBef>
        <a:spcAft>
          <a:spcPct val="0"/>
        </a:spcAft>
        <a:defRPr sz="3200" b="1">
          <a:solidFill>
            <a:srgbClr val="233893"/>
          </a:solidFill>
          <a:latin typeface="Verdana" panose="020B0604030504040204" pitchFamily="34" charset="0"/>
          <a:ea typeface="ＭＳ Ｐゴシック" panose="020B0600070205080204" pitchFamily="34" charset="-128"/>
        </a:defRPr>
      </a:lvl7pPr>
      <a:lvl8pPr marL="1371600" algn="l" rtl="0" fontAlgn="base">
        <a:spcBef>
          <a:spcPct val="0"/>
        </a:spcBef>
        <a:spcAft>
          <a:spcPct val="0"/>
        </a:spcAft>
        <a:defRPr sz="3200" b="1">
          <a:solidFill>
            <a:srgbClr val="233893"/>
          </a:solidFill>
          <a:latin typeface="Verdana" panose="020B0604030504040204" pitchFamily="34" charset="0"/>
          <a:ea typeface="ＭＳ Ｐゴシック" panose="020B0600070205080204" pitchFamily="34" charset="-128"/>
        </a:defRPr>
      </a:lvl8pPr>
      <a:lvl9pPr marL="1828800" algn="l" rtl="0" fontAlgn="base">
        <a:spcBef>
          <a:spcPct val="0"/>
        </a:spcBef>
        <a:spcAft>
          <a:spcPct val="0"/>
        </a:spcAft>
        <a:defRPr sz="3200" b="1">
          <a:solidFill>
            <a:srgbClr val="233893"/>
          </a:solidFill>
          <a:latin typeface="Verdana" panose="020B0604030504040204" pitchFamily="34" charset="0"/>
          <a:ea typeface="ＭＳ Ｐゴシック" panose="020B0600070205080204" pitchFamily="34" charset="-128"/>
        </a:defRPr>
      </a:lvl9pPr>
    </p:titleStyle>
    <p:bodyStyle>
      <a:lvl1pPr marL="230188" indent="-230188" algn="l" rtl="0" eaLnBrk="0" fontAlgn="base" hangingPunct="0">
        <a:spcBef>
          <a:spcPct val="20000"/>
        </a:spcBef>
        <a:spcAft>
          <a:spcPct val="0"/>
        </a:spcAft>
        <a:buChar char="•"/>
        <a:defRPr sz="2400" kern="1200">
          <a:solidFill>
            <a:srgbClr val="233893"/>
          </a:solidFill>
          <a:latin typeface="+mn-lt"/>
          <a:ea typeface="MS PGothic" panose="020B0600070205080204" pitchFamily="34" charset="-128"/>
          <a:cs typeface="ＭＳ Ｐゴシック" charset="0"/>
        </a:defRPr>
      </a:lvl1pPr>
      <a:lvl2pPr marL="571500" indent="-227013" algn="l" rtl="0" eaLnBrk="0" fontAlgn="base" hangingPunct="0">
        <a:spcBef>
          <a:spcPct val="20000"/>
        </a:spcBef>
        <a:spcAft>
          <a:spcPct val="0"/>
        </a:spcAft>
        <a:buChar char="—"/>
        <a:defRPr sz="2200" kern="1200">
          <a:solidFill>
            <a:srgbClr val="233893"/>
          </a:solidFill>
          <a:latin typeface="+mn-lt"/>
          <a:ea typeface="MS PGothic" panose="020B0600070205080204" pitchFamily="34" charset="-128"/>
          <a:cs typeface="+mn-cs"/>
        </a:defRPr>
      </a:lvl2pPr>
      <a:lvl3pPr marL="914400" indent="-228600" algn="l" rtl="0" eaLnBrk="0" fontAlgn="base" hangingPunct="0">
        <a:spcBef>
          <a:spcPct val="20000"/>
        </a:spcBef>
        <a:spcAft>
          <a:spcPct val="0"/>
        </a:spcAft>
        <a:buChar char="»"/>
        <a:defRPr sz="2000" kern="1200">
          <a:solidFill>
            <a:srgbClr val="233893"/>
          </a:solidFill>
          <a:latin typeface="+mn-lt"/>
          <a:ea typeface="MS PGothic" panose="020B0600070205080204" pitchFamily="34" charset="-128"/>
          <a:cs typeface="+mn-cs"/>
        </a:defRPr>
      </a:lvl3pPr>
      <a:lvl4pPr marL="1255713" indent="-227013" algn="l" rtl="0" eaLnBrk="0" fontAlgn="base" hangingPunct="0">
        <a:spcBef>
          <a:spcPct val="20000"/>
        </a:spcBef>
        <a:spcAft>
          <a:spcPct val="0"/>
        </a:spcAft>
        <a:buChar char="&gt;"/>
        <a:defRPr kern="1200">
          <a:solidFill>
            <a:srgbClr val="233893"/>
          </a:solidFill>
          <a:latin typeface="+mn-lt"/>
          <a:ea typeface="MS PGothic" panose="020B0600070205080204" pitchFamily="34" charset="-128"/>
          <a:cs typeface="+mn-cs"/>
        </a:defRPr>
      </a:lvl4pPr>
      <a:lvl5pPr marL="1598613" indent="-223838" algn="l" rtl="0" eaLnBrk="0" fontAlgn="base" hangingPunct="0">
        <a:spcBef>
          <a:spcPct val="20000"/>
        </a:spcBef>
        <a:spcAft>
          <a:spcPct val="0"/>
        </a:spcAft>
        <a:buChar char="–"/>
        <a:defRPr sz="1600" kern="1200">
          <a:solidFill>
            <a:srgbClr val="233893"/>
          </a:solidFill>
          <a:latin typeface="+mn-lt"/>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cbdiutki\AppData\Local\Microsoft\Windows\Temporary Internet Files\Content.Outlook\7KB12MF8\Logo(2017_Biennial_IADI_Research_Conference) (00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692150"/>
            <a:ext cx="705802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3"/>
          <p:cNvSpPr>
            <a:spLocks noChangeArrowheads="1"/>
          </p:cNvSpPr>
          <p:nvPr/>
        </p:nvSpPr>
        <p:spPr bwMode="auto">
          <a:xfrm>
            <a:off x="0" y="2492375"/>
            <a:ext cx="9144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r>
              <a:rPr lang="en-US" dirty="0">
                <a:solidFill>
                  <a:srgbClr val="002060"/>
                </a:solidFill>
                <a:latin typeface="+mn-lt"/>
              </a:rPr>
              <a:t>THE PEER MONITORING ROLE OF THE INTERBANK MARKET IN KENYA</a:t>
            </a:r>
            <a:br>
              <a:rPr lang="en-US" dirty="0">
                <a:solidFill>
                  <a:srgbClr val="002060"/>
                </a:solidFill>
                <a:latin typeface="+mn-lt"/>
              </a:rPr>
            </a:br>
            <a:r>
              <a:rPr lang="en-US" dirty="0">
                <a:solidFill>
                  <a:srgbClr val="002060"/>
                </a:solidFill>
                <a:latin typeface="+mn-lt"/>
              </a:rPr>
              <a:t>AND IMPLICATIONS FOR BANK REGULATION</a:t>
            </a:r>
            <a:endParaRPr lang="en-IN" altLang="en-US" dirty="0">
              <a:solidFill>
                <a:srgbClr val="002060"/>
              </a:solidFill>
              <a:latin typeface="+mn-lt"/>
            </a:endParaRPr>
          </a:p>
          <a:p>
            <a:pPr algn="ctr">
              <a:defRPr/>
            </a:pPr>
            <a:r>
              <a:rPr lang="en-US" dirty="0">
                <a:latin typeface="+mn-lt"/>
              </a:rPr>
              <a:t>by</a:t>
            </a:r>
          </a:p>
          <a:p>
            <a:pPr algn="ctr">
              <a:defRPr/>
            </a:pPr>
            <a:r>
              <a:rPr lang="en-US" dirty="0">
                <a:solidFill>
                  <a:srgbClr val="002060"/>
                </a:solidFill>
                <a:latin typeface="+mn-lt"/>
              </a:rPr>
              <a:t>Victor Murinde, Ye Bai, Christopher J. Green, Isaya Maana, Samuel Tiriongo,</a:t>
            </a:r>
          </a:p>
          <a:p>
            <a:pPr algn="ctr">
              <a:defRPr/>
            </a:pPr>
            <a:r>
              <a:rPr lang="en-US" dirty="0">
                <a:solidFill>
                  <a:srgbClr val="002060"/>
                </a:solidFill>
                <a:latin typeface="+mn-lt"/>
              </a:rPr>
              <a:t>Kethi Ngoka-Kisinguh</a:t>
            </a:r>
            <a:endParaRPr lang="en-US" altLang="en-US" dirty="0">
              <a:solidFill>
                <a:srgbClr val="002060"/>
              </a:solidFill>
              <a:latin typeface="+mn-lt"/>
            </a:endParaRPr>
          </a:p>
        </p:txBody>
      </p:sp>
      <p:sp>
        <p:nvSpPr>
          <p:cNvPr id="4" name="Rectangle 3"/>
          <p:cNvSpPr>
            <a:spLocks noChangeArrowheads="1"/>
          </p:cNvSpPr>
          <p:nvPr/>
        </p:nvSpPr>
        <p:spPr bwMode="auto">
          <a:xfrm>
            <a:off x="468313" y="5300663"/>
            <a:ext cx="67325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r>
              <a:rPr lang="en-US" b="1" dirty="0">
                <a:solidFill>
                  <a:srgbClr val="00B050"/>
                </a:solidFill>
                <a:latin typeface="+mj-lt"/>
              </a:rPr>
              <a:t>Presented By Mr John M Chikura, CEO &amp; MD Deposit Protection Corporation, Zimbabwe</a:t>
            </a:r>
            <a:endParaRPr lang="en-US" b="1" dirty="0">
              <a:solidFill>
                <a:srgbClr val="00B050"/>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333375"/>
            <a:ext cx="8591550" cy="1008063"/>
          </a:xfrm>
        </p:spPr>
        <p:txBody>
          <a:bodyPr/>
          <a:lstStyle/>
          <a:p>
            <a:r>
              <a:rPr lang="en-US" altLang="en-US" dirty="0"/>
              <a:t>Comments to the Results …</a:t>
            </a:r>
          </a:p>
        </p:txBody>
      </p:sp>
      <p:sp>
        <p:nvSpPr>
          <p:cNvPr id="3" name="Content Placeholder 2"/>
          <p:cNvSpPr>
            <a:spLocks noGrp="1"/>
          </p:cNvSpPr>
          <p:nvPr>
            <p:ph idx="1"/>
          </p:nvPr>
        </p:nvSpPr>
        <p:spPr>
          <a:xfrm>
            <a:off x="0" y="1052513"/>
            <a:ext cx="9036050" cy="5805487"/>
          </a:xfrm>
        </p:spPr>
        <p:txBody>
          <a:bodyPr/>
          <a:lstStyle/>
          <a:p>
            <a:pPr marL="457200" indent="-457200" algn="just">
              <a:buFont typeface="+mj-lt"/>
              <a:buAutoNum type="arabicPeriod" startAt="4"/>
              <a:defRPr/>
            </a:pPr>
            <a:r>
              <a:rPr lang="en-US" dirty="0">
                <a:solidFill>
                  <a:srgbClr val="0000CC"/>
                </a:solidFill>
              </a:rPr>
              <a:t>On foreign owned banks, the research overlooked the role of </a:t>
            </a:r>
            <a:r>
              <a:rPr lang="en-US" b="1" dirty="0">
                <a:solidFill>
                  <a:srgbClr val="0000CC"/>
                </a:solidFill>
              </a:rPr>
              <a:t>intra-group structures and exposures</a:t>
            </a:r>
            <a:r>
              <a:rPr lang="en-US" dirty="0">
                <a:solidFill>
                  <a:srgbClr val="0000CC"/>
                </a:solidFill>
              </a:rPr>
              <a:t>. The Holding Company may influence risk appetite, governance, access to liquidity and participation on the interbank market.</a:t>
            </a:r>
          </a:p>
          <a:p>
            <a:pPr marL="457200" indent="-457200" algn="just">
              <a:buFont typeface="+mj-lt"/>
              <a:buAutoNum type="arabicPeriod" startAt="4"/>
              <a:defRPr/>
            </a:pPr>
            <a:r>
              <a:rPr lang="en-US" dirty="0">
                <a:solidFill>
                  <a:srgbClr val="0000CC"/>
                </a:solidFill>
              </a:rPr>
              <a:t>The research’s </a:t>
            </a:r>
            <a:r>
              <a:rPr lang="en-US" b="1" dirty="0">
                <a:solidFill>
                  <a:srgbClr val="0000CC"/>
                </a:solidFill>
              </a:rPr>
              <a:t>conclusion on Basel II &amp; III </a:t>
            </a:r>
            <a:r>
              <a:rPr lang="en-US" dirty="0">
                <a:solidFill>
                  <a:srgbClr val="0000CC"/>
                </a:solidFill>
              </a:rPr>
              <a:t>suggesting that it’s a “one size fits all” with over-reliance on capital requirements  may be overgeneralized. </a:t>
            </a:r>
          </a:p>
          <a:p>
            <a:pPr marL="457200" indent="-457200" algn="just">
              <a:buFont typeface="+mj-lt"/>
              <a:buAutoNum type="arabicPeriod" startAt="4"/>
              <a:defRPr/>
            </a:pPr>
            <a:r>
              <a:rPr lang="en-US" dirty="0">
                <a:solidFill>
                  <a:srgbClr val="0000CC"/>
                </a:solidFill>
              </a:rPr>
              <a:t>Basel II &amp; III have </a:t>
            </a:r>
            <a:r>
              <a:rPr lang="en-US" b="1" dirty="0">
                <a:solidFill>
                  <a:srgbClr val="0000CC"/>
                </a:solidFill>
              </a:rPr>
              <a:t>three </a:t>
            </a:r>
            <a:r>
              <a:rPr lang="en-US" dirty="0">
                <a:solidFill>
                  <a:srgbClr val="0000CC"/>
                </a:solidFill>
              </a:rPr>
              <a:t>mutually reinforcing </a:t>
            </a:r>
            <a:r>
              <a:rPr lang="en-US" b="1" dirty="0">
                <a:solidFill>
                  <a:srgbClr val="0000CC"/>
                </a:solidFill>
              </a:rPr>
              <a:t>pillars </a:t>
            </a:r>
            <a:r>
              <a:rPr lang="en-US" dirty="0">
                <a:solidFill>
                  <a:srgbClr val="0000CC"/>
                </a:solidFill>
              </a:rPr>
              <a:t>being: minimum capital requirements; supervisory review process; &amp; market disclosure requirements.</a:t>
            </a:r>
          </a:p>
          <a:p>
            <a:pPr marL="457200" indent="-457200" algn="just">
              <a:buFont typeface="+mj-lt"/>
              <a:buAutoNum type="arabicPeriod" startAt="4"/>
              <a:defRPr/>
            </a:pPr>
            <a:r>
              <a:rPr lang="en-US" dirty="0">
                <a:solidFill>
                  <a:srgbClr val="0000CC"/>
                </a:solidFill>
              </a:rPr>
              <a:t>Basel III also provides for </a:t>
            </a:r>
            <a:r>
              <a:rPr lang="en-US" b="1" dirty="0">
                <a:solidFill>
                  <a:srgbClr val="0000CC"/>
                </a:solidFill>
              </a:rPr>
              <a:t>liquidity </a:t>
            </a:r>
            <a:r>
              <a:rPr lang="en-US" dirty="0">
                <a:solidFill>
                  <a:srgbClr val="0000CC"/>
                </a:solidFill>
              </a:rPr>
              <a:t>requirements and </a:t>
            </a:r>
            <a:r>
              <a:rPr lang="en-US" b="1" dirty="0">
                <a:solidFill>
                  <a:srgbClr val="0000CC"/>
                </a:solidFill>
              </a:rPr>
              <a:t>macroprudential </a:t>
            </a:r>
            <a:r>
              <a:rPr lang="en-US" dirty="0">
                <a:solidFill>
                  <a:srgbClr val="0000CC"/>
                </a:solidFill>
              </a:rPr>
              <a:t>policy tools over and above capital adequacy requirements.</a:t>
            </a:r>
          </a:p>
          <a:p>
            <a:pPr marL="0" indent="0" algn="just">
              <a:buNone/>
              <a:defRPr/>
            </a:pPr>
            <a:r>
              <a:rPr lang="en-US" dirty="0">
                <a:solidFill>
                  <a:srgbClr val="0000CC"/>
                </a:solidFill>
              </a:rPr>
              <a:t>. </a:t>
            </a:r>
            <a:endParaRPr lang="en-US" dirty="0"/>
          </a:p>
          <a:p>
            <a:pPr marL="0" indent="0" algn="just">
              <a:buNone/>
              <a:defRPr/>
            </a:pPr>
            <a:endParaRPr lang="en-US" dirty="0"/>
          </a:p>
          <a:p>
            <a:pPr>
              <a:buFont typeface="Wingdings" panose="05000000000000000000" pitchFamily="2" charset="2"/>
              <a:buChar char="ü"/>
              <a:defRPr/>
            </a:pPr>
            <a:endParaRPr lang="en-US" dirty="0"/>
          </a:p>
          <a:p>
            <a:pPr marL="0" indent="0">
              <a:buNone/>
              <a:defRPr/>
            </a:pPr>
            <a:endParaRPr lang="en-US" dirty="0"/>
          </a:p>
        </p:txBody>
      </p:sp>
      <p:sp>
        <p:nvSpPr>
          <p:cNvPr id="1946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8700ED3-2A03-4777-9AA5-A9BEB332F5FB}" type="slidenum">
              <a:rPr lang="en-US" altLang="en-US" sz="1200" smtClean="0">
                <a:solidFill>
                  <a:srgbClr val="007AC3"/>
                </a:solidFill>
                <a:latin typeface="Verdana" panose="020B0604030504040204" pitchFamily="34" charset="0"/>
              </a:rPr>
              <a:pPr/>
              <a:t>10</a:t>
            </a:fld>
            <a:endParaRPr lang="en-US" altLang="en-US" sz="1400" dirty="0"/>
          </a:p>
        </p:txBody>
      </p:sp>
    </p:spTree>
    <p:extLst>
      <p:ext uri="{BB962C8B-B14F-4D97-AF65-F5344CB8AC3E}">
        <p14:creationId xmlns:p14="http://schemas.microsoft.com/office/powerpoint/2010/main" val="2295683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333375"/>
            <a:ext cx="8591550" cy="1008063"/>
          </a:xfrm>
        </p:spPr>
        <p:txBody>
          <a:bodyPr/>
          <a:lstStyle/>
          <a:p>
            <a:r>
              <a:rPr lang="en-US" altLang="en-US" dirty="0"/>
              <a:t>Comments to the Results …</a:t>
            </a:r>
          </a:p>
        </p:txBody>
      </p:sp>
      <p:sp>
        <p:nvSpPr>
          <p:cNvPr id="3" name="Content Placeholder 2"/>
          <p:cNvSpPr>
            <a:spLocks noGrp="1"/>
          </p:cNvSpPr>
          <p:nvPr>
            <p:ph idx="1"/>
          </p:nvPr>
        </p:nvSpPr>
        <p:spPr>
          <a:xfrm>
            <a:off x="0" y="1052513"/>
            <a:ext cx="9036050" cy="5805487"/>
          </a:xfrm>
        </p:spPr>
        <p:txBody>
          <a:bodyPr/>
          <a:lstStyle/>
          <a:p>
            <a:pPr marL="457200" indent="-457200" algn="just">
              <a:buFont typeface="+mj-lt"/>
              <a:buAutoNum type="arabicPeriod" startAt="8"/>
              <a:defRPr/>
            </a:pPr>
            <a:r>
              <a:rPr lang="en-US" dirty="0">
                <a:solidFill>
                  <a:srgbClr val="0000CC"/>
                </a:solidFill>
              </a:rPr>
              <a:t>Success of the peer monitoring view depends on the </a:t>
            </a:r>
            <a:r>
              <a:rPr lang="en-US" b="1" dirty="0">
                <a:solidFill>
                  <a:srgbClr val="0000CC"/>
                </a:solidFill>
              </a:rPr>
              <a:t>adequacy of disclosure</a:t>
            </a:r>
            <a:r>
              <a:rPr lang="en-US" dirty="0">
                <a:solidFill>
                  <a:srgbClr val="0000CC"/>
                </a:solidFill>
              </a:rPr>
              <a:t>, which may not be effective in the absence of a carrot &amp; stick approach.</a:t>
            </a:r>
          </a:p>
          <a:p>
            <a:pPr marL="457200" indent="-457200" algn="just">
              <a:buFont typeface="+mj-lt"/>
              <a:buAutoNum type="arabicPeriod" startAt="8"/>
              <a:defRPr/>
            </a:pPr>
            <a:r>
              <a:rPr lang="en-US" b="1" dirty="0">
                <a:solidFill>
                  <a:srgbClr val="0000CC"/>
                </a:solidFill>
              </a:rPr>
              <a:t>Misrepresentation</a:t>
            </a:r>
            <a:r>
              <a:rPr lang="en-US" dirty="0">
                <a:solidFill>
                  <a:srgbClr val="0000CC"/>
                </a:solidFill>
              </a:rPr>
              <a:t> of information may result in </a:t>
            </a:r>
            <a:r>
              <a:rPr lang="en-US" dirty="0" err="1">
                <a:solidFill>
                  <a:srgbClr val="0000CC"/>
                </a:solidFill>
              </a:rPr>
              <a:t>mis</a:t>
            </a:r>
            <a:r>
              <a:rPr lang="en-US" dirty="0">
                <a:solidFill>
                  <a:srgbClr val="0000CC"/>
                </a:solidFill>
              </a:rPr>
              <a:t>-pricing of risks by penalizing the honest institutions.</a:t>
            </a:r>
          </a:p>
          <a:p>
            <a:pPr marL="457200" indent="-457200" algn="just">
              <a:buFont typeface="+mj-lt"/>
              <a:buAutoNum type="arabicPeriod" startAt="8"/>
              <a:defRPr/>
            </a:pPr>
            <a:r>
              <a:rPr lang="en-US" dirty="0">
                <a:solidFill>
                  <a:srgbClr val="0000CC"/>
                </a:solidFill>
              </a:rPr>
              <a:t>The researches assume that “banks spread their lending as evenly as possible among all other banks”. In reality this may not be true as some banks lend on the basis of </a:t>
            </a:r>
            <a:r>
              <a:rPr lang="en-US" b="1" dirty="0">
                <a:solidFill>
                  <a:srgbClr val="0000CC"/>
                </a:solidFill>
              </a:rPr>
              <a:t>relationships</a:t>
            </a:r>
            <a:r>
              <a:rPr lang="en-US" dirty="0">
                <a:solidFill>
                  <a:srgbClr val="0000CC"/>
                </a:solidFill>
              </a:rPr>
              <a:t> for various reasons.</a:t>
            </a:r>
          </a:p>
          <a:p>
            <a:pPr marL="457200" indent="-457200" algn="just">
              <a:buFont typeface="+mj-lt"/>
              <a:buAutoNum type="arabicPeriod" startAt="8"/>
              <a:defRPr/>
            </a:pPr>
            <a:r>
              <a:rPr lang="en-US" dirty="0">
                <a:solidFill>
                  <a:srgbClr val="0000CC"/>
                </a:solidFill>
              </a:rPr>
              <a:t>The peer monitoring role is limited in markets where interbank activity is short term in nature.  </a:t>
            </a:r>
          </a:p>
          <a:p>
            <a:pPr marL="457200" indent="-457200" algn="just">
              <a:buFont typeface="+mj-lt"/>
              <a:buAutoNum type="arabicPeriod" startAt="8"/>
              <a:defRPr/>
            </a:pPr>
            <a:r>
              <a:rPr lang="en-US" dirty="0">
                <a:solidFill>
                  <a:srgbClr val="0000CC"/>
                </a:solidFill>
              </a:rPr>
              <a:t>Finally, &amp; obviously the research results can only be generalized to other emerging economies to the extend to the Kenyan case study </a:t>
            </a:r>
            <a:r>
              <a:rPr lang="en-US" dirty="0">
                <a:solidFill>
                  <a:schemeClr val="tx1"/>
                </a:solidFill>
              </a:rPr>
              <a:t>is a true </a:t>
            </a:r>
            <a:r>
              <a:rPr lang="en-US" dirty="0">
                <a:solidFill>
                  <a:srgbClr val="0000CC"/>
                </a:solidFill>
              </a:rPr>
              <a:t>representative of circumstances obtaining elsewhere. </a:t>
            </a:r>
            <a:endParaRPr lang="en-US" dirty="0"/>
          </a:p>
        </p:txBody>
      </p:sp>
      <p:sp>
        <p:nvSpPr>
          <p:cNvPr id="1946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8700ED3-2A03-4777-9AA5-A9BEB332F5FB}" type="slidenum">
              <a:rPr lang="en-US" altLang="en-US" sz="1200" smtClean="0">
                <a:solidFill>
                  <a:srgbClr val="007AC3"/>
                </a:solidFill>
                <a:latin typeface="Verdana" panose="020B0604030504040204" pitchFamily="34" charset="0"/>
              </a:rPr>
              <a:pPr/>
              <a:t>11</a:t>
            </a:fld>
            <a:endParaRPr lang="en-US" altLang="en-US" sz="1400" dirty="0"/>
          </a:p>
        </p:txBody>
      </p:sp>
    </p:spTree>
    <p:extLst>
      <p:ext uri="{BB962C8B-B14F-4D97-AF65-F5344CB8AC3E}">
        <p14:creationId xmlns:p14="http://schemas.microsoft.com/office/powerpoint/2010/main" val="127166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p:txBody>
          <a:bodyPr/>
          <a:lstStyle/>
          <a:p>
            <a:pPr marL="0" indent="0" algn="ctr">
              <a:buFontTx/>
              <a:buNone/>
            </a:pPr>
            <a:endParaRPr lang="en-US" altLang="en-US"/>
          </a:p>
          <a:p>
            <a:pPr marL="0" indent="0" algn="ctr">
              <a:buFontTx/>
              <a:buNone/>
            </a:pPr>
            <a:endParaRPr lang="en-US" altLang="en-US"/>
          </a:p>
          <a:p>
            <a:pPr marL="0" indent="0" algn="ctr">
              <a:buFontTx/>
              <a:buNone/>
            </a:pPr>
            <a:endParaRPr lang="en-US" altLang="en-US"/>
          </a:p>
          <a:p>
            <a:pPr marL="0" indent="0" algn="ctr">
              <a:buFontTx/>
              <a:buNone/>
            </a:pPr>
            <a:endParaRPr lang="en-US" altLang="en-US"/>
          </a:p>
          <a:p>
            <a:pPr marL="0" indent="0" algn="ctr">
              <a:buFontTx/>
              <a:buNone/>
            </a:pPr>
            <a:endParaRPr lang="en-US" altLang="en-US"/>
          </a:p>
          <a:p>
            <a:pPr marL="0" indent="0" algn="ctr">
              <a:buFontTx/>
              <a:buNone/>
            </a:pPr>
            <a:r>
              <a:rPr lang="en-US" altLang="en-US" sz="3000" b="1"/>
              <a:t>I THANK YOU</a:t>
            </a:r>
          </a:p>
        </p:txBody>
      </p:sp>
      <p:sp>
        <p:nvSpPr>
          <p:cNvPr id="2" name="Slide Number Placeholder 1"/>
          <p:cNvSpPr>
            <a:spLocks noGrp="1"/>
          </p:cNvSpPr>
          <p:nvPr>
            <p:ph type="sldNum" sz="quarter" idx="10"/>
          </p:nvPr>
        </p:nvSpPr>
        <p:spPr/>
        <p:txBody>
          <a:bodyPr/>
          <a:lstStyle/>
          <a:p>
            <a:pPr>
              <a:defRPr/>
            </a:pPr>
            <a:fld id="{AAC17A39-ED98-467C-AAC0-3975C1F9697E}" type="slidenum">
              <a:rPr lang="en-US" sz="1350" b="1">
                <a:solidFill>
                  <a:srgbClr val="FF0000"/>
                </a:solidFill>
              </a:rPr>
              <a:pPr>
                <a:defRPr/>
              </a:pPr>
              <a:t>12</a:t>
            </a:fld>
            <a:endParaRPr lang="en-US" sz="1350" b="1" dirty="0">
              <a:solidFill>
                <a:srgbClr val="FF0000"/>
              </a:solidFill>
            </a:endParaRPr>
          </a:p>
        </p:txBody>
      </p:sp>
      <p:pic>
        <p:nvPicPr>
          <p:cNvPr id="235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1476375"/>
            <a:ext cx="9113837" cy="461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23850" y="333375"/>
            <a:ext cx="8569325" cy="1122363"/>
          </a:xfrm>
        </p:spPr>
        <p:txBody>
          <a:bodyPr/>
          <a:lstStyle/>
          <a:p>
            <a:r>
              <a:rPr lang="en-US" altLang="en-US" dirty="0"/>
              <a:t>Organization </a:t>
            </a:r>
          </a:p>
        </p:txBody>
      </p:sp>
      <p:sp>
        <p:nvSpPr>
          <p:cNvPr id="3" name="Content Placeholder 2"/>
          <p:cNvSpPr>
            <a:spLocks noGrp="1"/>
          </p:cNvSpPr>
          <p:nvPr>
            <p:ph idx="1"/>
          </p:nvPr>
        </p:nvSpPr>
        <p:spPr>
          <a:xfrm>
            <a:off x="323850" y="1455738"/>
            <a:ext cx="8424863" cy="4427537"/>
          </a:xfrm>
        </p:spPr>
        <p:txBody>
          <a:bodyPr/>
          <a:lstStyle/>
          <a:p>
            <a:pPr>
              <a:lnSpc>
                <a:spcPct val="200000"/>
              </a:lnSpc>
              <a:buFont typeface="Wingdings" panose="05000000000000000000" pitchFamily="2" charset="2"/>
              <a:buChar char="v"/>
              <a:defRPr/>
            </a:pPr>
            <a:r>
              <a:rPr lang="en-US" dirty="0">
                <a:solidFill>
                  <a:schemeClr val="accent2"/>
                </a:solidFill>
              </a:rPr>
              <a:t>Introduction</a:t>
            </a:r>
            <a:r>
              <a:rPr lang="en-US" dirty="0">
                <a:solidFill>
                  <a:srgbClr val="FF0000"/>
                </a:solidFill>
              </a:rPr>
              <a:t>	</a:t>
            </a:r>
          </a:p>
          <a:p>
            <a:pPr>
              <a:lnSpc>
                <a:spcPct val="200000"/>
              </a:lnSpc>
              <a:buFont typeface="Wingdings" panose="05000000000000000000" pitchFamily="2" charset="2"/>
              <a:buChar char="v"/>
              <a:defRPr/>
            </a:pPr>
            <a:r>
              <a:rPr lang="en-US" dirty="0">
                <a:solidFill>
                  <a:schemeClr val="accent2"/>
                </a:solidFill>
              </a:rPr>
              <a:t>Literature Review</a:t>
            </a:r>
          </a:p>
          <a:p>
            <a:pPr>
              <a:lnSpc>
                <a:spcPct val="200000"/>
              </a:lnSpc>
              <a:buFont typeface="Wingdings" panose="05000000000000000000" pitchFamily="2" charset="2"/>
              <a:buChar char="v"/>
              <a:defRPr/>
            </a:pPr>
            <a:r>
              <a:rPr lang="en-US" dirty="0"/>
              <a:t>Results</a:t>
            </a:r>
          </a:p>
          <a:p>
            <a:pPr>
              <a:lnSpc>
                <a:spcPct val="200000"/>
              </a:lnSpc>
              <a:buFont typeface="Wingdings" panose="05000000000000000000" pitchFamily="2" charset="2"/>
              <a:buChar char="v"/>
              <a:defRPr/>
            </a:pPr>
            <a:r>
              <a:rPr lang="en-US" dirty="0">
                <a:solidFill>
                  <a:schemeClr val="accent2"/>
                </a:solidFill>
              </a:rPr>
              <a:t>Comments to the Study		</a:t>
            </a:r>
          </a:p>
          <a:p>
            <a:pPr>
              <a:lnSpc>
                <a:spcPct val="200000"/>
              </a:lnSpc>
              <a:buFont typeface="Wingdings" panose="05000000000000000000" pitchFamily="2" charset="2"/>
              <a:buChar char="v"/>
              <a:defRPr/>
            </a:pPr>
            <a:r>
              <a:rPr lang="en-US" dirty="0">
                <a:solidFill>
                  <a:schemeClr val="accent2"/>
                </a:solidFill>
              </a:rPr>
              <a:t>Conclusion</a:t>
            </a:r>
          </a:p>
          <a:p>
            <a:pPr>
              <a:buFont typeface="Wingdings" panose="05000000000000000000" pitchFamily="2" charset="2"/>
              <a:buChar char="q"/>
              <a:defRPr/>
            </a:pPr>
            <a:endParaRPr lang="en-US" dirty="0"/>
          </a:p>
          <a:p>
            <a:pPr marL="0" indent="0">
              <a:buFontTx/>
              <a:buNone/>
              <a:defRPr/>
            </a:pPr>
            <a:endParaRPr lang="en-US" dirty="0"/>
          </a:p>
          <a:p>
            <a:pPr marL="0" indent="0">
              <a:buFontTx/>
              <a:buNone/>
              <a:defRPr/>
            </a:pPr>
            <a:endParaRPr lang="en-US" dirty="0"/>
          </a:p>
          <a:p>
            <a:pPr>
              <a:defRPr/>
            </a:pPr>
            <a:endParaRPr lang="en-US" dirty="0"/>
          </a:p>
        </p:txBody>
      </p:sp>
      <p:sp>
        <p:nvSpPr>
          <p:cNvPr id="410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7A118DE-D8DE-4BE3-802D-21642689EC5F}" type="slidenum">
              <a:rPr lang="en-US" altLang="en-US" sz="1200" smtClean="0">
                <a:solidFill>
                  <a:srgbClr val="007AC3"/>
                </a:solidFill>
                <a:latin typeface="Verdana" panose="020B0604030504040204" pitchFamily="34" charset="0"/>
              </a:rPr>
              <a:pPr/>
              <a:t>2</a:t>
            </a:fld>
            <a:endParaRPr lang="en-US" altLang="en-US" sz="1200" dirty="0">
              <a:solidFill>
                <a:srgbClr val="007AC3"/>
              </a:solidFill>
              <a:latin typeface="Verdana" panose="020B0604030504040204" pitchFamily="34" charset="0"/>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07950" y="333375"/>
            <a:ext cx="7129463" cy="430213"/>
          </a:xfrm>
        </p:spPr>
        <p:txBody>
          <a:bodyPr/>
          <a:lstStyle/>
          <a:p>
            <a:r>
              <a:rPr lang="en-US" altLang="en-US" dirty="0"/>
              <a:t>Introduction</a:t>
            </a:r>
          </a:p>
        </p:txBody>
      </p:sp>
      <p:sp>
        <p:nvSpPr>
          <p:cNvPr id="3" name="Content Placeholder 2"/>
          <p:cNvSpPr>
            <a:spLocks noGrp="1"/>
          </p:cNvSpPr>
          <p:nvPr>
            <p:ph idx="1"/>
          </p:nvPr>
        </p:nvSpPr>
        <p:spPr>
          <a:xfrm>
            <a:off x="0" y="763588"/>
            <a:ext cx="9107488" cy="6094412"/>
          </a:xfrm>
        </p:spPr>
        <p:txBody>
          <a:bodyPr/>
          <a:lstStyle/>
          <a:p>
            <a:pPr algn="just">
              <a:spcBef>
                <a:spcPts val="1200"/>
              </a:spcBef>
              <a:spcAft>
                <a:spcPts val="600"/>
              </a:spcAft>
              <a:buFont typeface="Wingdings" panose="05000000000000000000" pitchFamily="2" charset="2"/>
              <a:buChar char="v"/>
              <a:defRPr/>
            </a:pPr>
            <a:r>
              <a:rPr lang="en-US" dirty="0">
                <a:solidFill>
                  <a:srgbClr val="0000CC"/>
                </a:solidFill>
              </a:rPr>
              <a:t>Study is inspired by the view that a robust interbank market is essential for the well functioning of a modern financial system (</a:t>
            </a:r>
            <a:r>
              <a:rPr lang="en-US" dirty="0" err="1">
                <a:solidFill>
                  <a:srgbClr val="0000CC"/>
                </a:solidFill>
              </a:rPr>
              <a:t>Iori</a:t>
            </a:r>
            <a:r>
              <a:rPr lang="en-US" dirty="0">
                <a:solidFill>
                  <a:srgbClr val="0000CC"/>
                </a:solidFill>
              </a:rPr>
              <a:t>, et al., 2006; </a:t>
            </a:r>
            <a:r>
              <a:rPr lang="en-US" dirty="0" err="1">
                <a:solidFill>
                  <a:srgbClr val="0000CC"/>
                </a:solidFill>
              </a:rPr>
              <a:t>Nier</a:t>
            </a:r>
            <a:r>
              <a:rPr lang="en-US" dirty="0">
                <a:solidFill>
                  <a:srgbClr val="0000CC"/>
                </a:solidFill>
              </a:rPr>
              <a:t>, et al., 2007).</a:t>
            </a:r>
          </a:p>
          <a:p>
            <a:pPr algn="just">
              <a:spcBef>
                <a:spcPts val="1200"/>
              </a:spcBef>
              <a:spcAft>
                <a:spcPts val="600"/>
              </a:spcAft>
              <a:buFont typeface="Wingdings" panose="05000000000000000000" pitchFamily="2" charset="2"/>
              <a:buChar char="v"/>
              <a:defRPr/>
            </a:pPr>
            <a:r>
              <a:rPr lang="en-US" dirty="0">
                <a:solidFill>
                  <a:srgbClr val="0000CC"/>
                </a:solidFill>
              </a:rPr>
              <a:t>Rapid techno-financial advances exposed adaptation challenges of traditional regulation and  supervision. </a:t>
            </a:r>
          </a:p>
          <a:p>
            <a:pPr algn="just">
              <a:spcBef>
                <a:spcPts val="1200"/>
              </a:spcBef>
              <a:spcAft>
                <a:spcPts val="600"/>
              </a:spcAft>
              <a:buFont typeface="Wingdings" panose="05000000000000000000" pitchFamily="2" charset="2"/>
              <a:buChar char="v"/>
              <a:defRPr/>
            </a:pPr>
            <a:r>
              <a:rPr lang="en-US" dirty="0">
                <a:solidFill>
                  <a:srgbClr val="0000CC"/>
                </a:solidFill>
              </a:rPr>
              <a:t>Thus policy-makers &amp; academic researchers have  considered market discipline and peer-monitoring as useful complements to official bank regulation.</a:t>
            </a:r>
          </a:p>
          <a:p>
            <a:pPr algn="just">
              <a:spcBef>
                <a:spcPts val="1200"/>
              </a:spcBef>
              <a:spcAft>
                <a:spcPts val="600"/>
              </a:spcAft>
              <a:buFont typeface="Wingdings" panose="05000000000000000000" pitchFamily="2" charset="2"/>
              <a:buChar char="v"/>
              <a:defRPr/>
            </a:pPr>
            <a:r>
              <a:rPr lang="en-US" dirty="0">
                <a:solidFill>
                  <a:srgbClr val="0000CC"/>
                </a:solidFill>
              </a:rPr>
              <a:t>Interbank Market refers to the modern day financial system which involves banks trading cash and other instruments with other financial institutions and banks (Financial Terms Dictionary). </a:t>
            </a:r>
          </a:p>
          <a:p>
            <a:pPr algn="just">
              <a:buFont typeface="Wingdings" panose="05000000000000000000" pitchFamily="2" charset="2"/>
              <a:buChar char="v"/>
              <a:defRPr/>
            </a:pPr>
            <a:endParaRPr lang="en-US" dirty="0"/>
          </a:p>
          <a:p>
            <a:pPr algn="just">
              <a:buFont typeface="Wingdings" panose="05000000000000000000" pitchFamily="2" charset="2"/>
              <a:buChar char="v"/>
              <a:defRPr/>
            </a:pPr>
            <a:endParaRPr lang="en-US" dirty="0"/>
          </a:p>
        </p:txBody>
      </p:sp>
      <p:sp>
        <p:nvSpPr>
          <p:cNvPr id="512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5CB9F9C-F387-45A9-A304-365E70B77DF2}" type="slidenum">
              <a:rPr lang="en-US" altLang="en-US" sz="1200" smtClean="0">
                <a:solidFill>
                  <a:srgbClr val="007AC3"/>
                </a:solidFill>
                <a:latin typeface="Verdana" panose="020B0604030504040204" pitchFamily="34" charset="0"/>
              </a:rPr>
              <a:pPr/>
              <a:t>3</a:t>
            </a:fld>
            <a:endParaRPr lang="en-US" altLang="en-US" sz="1200" dirty="0">
              <a:solidFill>
                <a:srgbClr val="007AC3"/>
              </a:solidFill>
              <a:latin typeface="Verdana" panose="020B0604030504040204" pitchFamily="34" charset="0"/>
            </a:endParaRPr>
          </a:p>
        </p:txBody>
      </p:sp>
    </p:spTree>
    <p:extLst>
      <p:ext uri="{BB962C8B-B14F-4D97-AF65-F5344CB8AC3E}">
        <p14:creationId xmlns:p14="http://schemas.microsoft.com/office/powerpoint/2010/main" val="223940208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42" y="332656"/>
            <a:ext cx="7848600" cy="936104"/>
          </a:xfrm>
        </p:spPr>
        <p:txBody>
          <a:bodyPr/>
          <a:lstStyle/>
          <a:p>
            <a:r>
              <a:rPr lang="en-US" dirty="0"/>
              <a:t>Introduction…</a:t>
            </a:r>
          </a:p>
        </p:txBody>
      </p:sp>
      <p:sp>
        <p:nvSpPr>
          <p:cNvPr id="3" name="Content Placeholder 2"/>
          <p:cNvSpPr>
            <a:spLocks noGrp="1"/>
          </p:cNvSpPr>
          <p:nvPr>
            <p:ph idx="1"/>
          </p:nvPr>
        </p:nvSpPr>
        <p:spPr>
          <a:xfrm>
            <a:off x="0" y="1196752"/>
            <a:ext cx="8964488" cy="5508848"/>
          </a:xfrm>
        </p:spPr>
        <p:txBody>
          <a:bodyPr/>
          <a:lstStyle/>
          <a:p>
            <a:pPr algn="just">
              <a:spcBef>
                <a:spcPts val="1200"/>
              </a:spcBef>
              <a:spcAft>
                <a:spcPts val="600"/>
              </a:spcAft>
              <a:buFont typeface="Wingdings" panose="05000000000000000000" pitchFamily="2" charset="2"/>
              <a:buChar char="v"/>
              <a:defRPr/>
            </a:pPr>
            <a:r>
              <a:rPr lang="en-US" dirty="0">
                <a:solidFill>
                  <a:srgbClr val="0000CC"/>
                </a:solidFill>
              </a:rPr>
              <a:t>Participating banks conduct due diligence on one another &amp; are expected to have specialist knowledge of the domestic economy; global trends; the safety and soundness of their peers, hence peer monitoring.</a:t>
            </a:r>
          </a:p>
          <a:p>
            <a:pPr algn="just">
              <a:spcBef>
                <a:spcPts val="1200"/>
              </a:spcBef>
              <a:spcAft>
                <a:spcPts val="600"/>
              </a:spcAft>
              <a:buFont typeface="Wingdings" panose="05000000000000000000" pitchFamily="2" charset="2"/>
              <a:buChar char="v"/>
              <a:defRPr/>
            </a:pPr>
            <a:r>
              <a:rPr lang="en-US" dirty="0">
                <a:solidFill>
                  <a:srgbClr val="0000CC"/>
                </a:solidFill>
              </a:rPr>
              <a:t>The interbank market is vital in that it facilitates  price discovery, information aggregation &amp; peer monitoring. </a:t>
            </a:r>
          </a:p>
          <a:p>
            <a:pPr algn="just">
              <a:spcBef>
                <a:spcPts val="1200"/>
              </a:spcBef>
              <a:spcAft>
                <a:spcPts val="600"/>
              </a:spcAft>
              <a:buFont typeface="Wingdings" panose="05000000000000000000" pitchFamily="2" charset="2"/>
              <a:buChar char="v"/>
              <a:defRPr/>
            </a:pPr>
            <a:r>
              <a:rPr lang="en-US" dirty="0">
                <a:solidFill>
                  <a:srgbClr val="0000CC"/>
                </a:solidFill>
              </a:rPr>
              <a:t>Participating banks are obliged to enhance  transparency and disclosure of timely information on the bank’s assets, liabilities and general financial information.</a:t>
            </a:r>
          </a:p>
          <a:p>
            <a:pPr algn="just">
              <a:spcBef>
                <a:spcPts val="600"/>
              </a:spcBef>
              <a:spcAft>
                <a:spcPts val="600"/>
              </a:spcAft>
              <a:buFont typeface="Wingdings" panose="05000000000000000000" pitchFamily="2" charset="2"/>
              <a:buChar char="v"/>
              <a:defRP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36DFDE24-22E5-4BD1-A83C-C97754F67218}" type="slidenum">
              <a:rPr lang="en-US" altLang="en-US" smtClean="0"/>
              <a:pPr>
                <a:defRPr/>
              </a:pPr>
              <a:t>4</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392928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2656"/>
            <a:ext cx="8229600" cy="432048"/>
          </a:xfrm>
        </p:spPr>
        <p:txBody>
          <a:bodyPr/>
          <a:lstStyle/>
          <a:p>
            <a:r>
              <a:rPr lang="en-US"/>
              <a:t>Literature Review</a:t>
            </a:r>
          </a:p>
        </p:txBody>
      </p:sp>
      <p:sp>
        <p:nvSpPr>
          <p:cNvPr id="3" name="Content Placeholder 2"/>
          <p:cNvSpPr>
            <a:spLocks noGrp="1"/>
          </p:cNvSpPr>
          <p:nvPr>
            <p:ph idx="1"/>
          </p:nvPr>
        </p:nvSpPr>
        <p:spPr>
          <a:xfrm>
            <a:off x="0" y="836712"/>
            <a:ext cx="9144000" cy="6021288"/>
          </a:xfrm>
        </p:spPr>
        <p:txBody>
          <a:bodyPr/>
          <a:lstStyle/>
          <a:p>
            <a:pPr algn="just">
              <a:spcBef>
                <a:spcPts val="600"/>
              </a:spcBef>
              <a:spcAft>
                <a:spcPts val="600"/>
              </a:spcAft>
              <a:buFont typeface="Wingdings" panose="05000000000000000000" pitchFamily="2" charset="2"/>
              <a:buChar char="v"/>
            </a:pPr>
            <a:r>
              <a:rPr lang="en-US" dirty="0">
                <a:solidFill>
                  <a:srgbClr val="0000CC"/>
                </a:solidFill>
              </a:rPr>
              <a:t>Economic theory and empirical evidence provide conflicting conclusions (positives &amp; negatives) on the impact of regulatory and supervisory policies on banks.</a:t>
            </a:r>
          </a:p>
          <a:p>
            <a:pPr algn="just">
              <a:spcBef>
                <a:spcPts val="600"/>
              </a:spcBef>
              <a:spcAft>
                <a:spcPts val="600"/>
              </a:spcAft>
              <a:buFont typeface="Wingdings" panose="05000000000000000000" pitchFamily="2" charset="2"/>
              <a:buChar char="v"/>
            </a:pPr>
            <a:r>
              <a:rPr lang="en-US" dirty="0">
                <a:solidFill>
                  <a:srgbClr val="0000CC"/>
                </a:solidFill>
              </a:rPr>
              <a:t>One school of thought is that regulation may act as barrier to entry and may </a:t>
            </a:r>
            <a:r>
              <a:rPr lang="en-US" dirty="0" err="1">
                <a:solidFill>
                  <a:srgbClr val="0000CC"/>
                </a:solidFill>
              </a:rPr>
              <a:t>interfer</a:t>
            </a:r>
            <a:r>
              <a:rPr lang="en-US" dirty="0">
                <a:solidFill>
                  <a:srgbClr val="0000CC"/>
                </a:solidFill>
              </a:rPr>
              <a:t> with efficient operation of banks if its too excessive.</a:t>
            </a:r>
          </a:p>
          <a:p>
            <a:pPr algn="just">
              <a:spcBef>
                <a:spcPts val="600"/>
              </a:spcBef>
              <a:spcAft>
                <a:spcPts val="600"/>
              </a:spcAft>
              <a:buFont typeface="Wingdings" panose="05000000000000000000" pitchFamily="2" charset="2"/>
              <a:buChar char="v"/>
            </a:pPr>
            <a:r>
              <a:rPr lang="en-US" dirty="0">
                <a:solidFill>
                  <a:srgbClr val="0000CC"/>
                </a:solidFill>
              </a:rPr>
              <a:t> Regulators also have own personal incentives and are subject to political pressures leading to possibility of “regulatory capture.”</a:t>
            </a:r>
          </a:p>
          <a:p>
            <a:pPr algn="just">
              <a:spcBef>
                <a:spcPts val="600"/>
              </a:spcBef>
              <a:spcAft>
                <a:spcPts val="600"/>
              </a:spcAft>
              <a:buFont typeface="Wingdings" panose="05000000000000000000" pitchFamily="2" charset="2"/>
              <a:buChar char="v"/>
            </a:pPr>
            <a:r>
              <a:rPr lang="en-US" dirty="0">
                <a:solidFill>
                  <a:srgbClr val="0000CC"/>
                </a:solidFill>
              </a:rPr>
              <a:t> Market discipline and peer monitoring can help regulators limiting political pressure and forbearance in </a:t>
            </a:r>
            <a:r>
              <a:rPr lang="en-US" dirty="0" err="1">
                <a:solidFill>
                  <a:srgbClr val="0000CC"/>
                </a:solidFill>
              </a:rPr>
              <a:t>microprudential</a:t>
            </a:r>
            <a:r>
              <a:rPr lang="en-US" dirty="0">
                <a:solidFill>
                  <a:srgbClr val="0000CC"/>
                </a:solidFill>
              </a:rPr>
              <a:t> regulation.</a:t>
            </a:r>
          </a:p>
          <a:p>
            <a:pPr algn="just">
              <a:spcBef>
                <a:spcPts val="600"/>
              </a:spcBef>
              <a:spcAft>
                <a:spcPts val="600"/>
              </a:spcAft>
              <a:buFont typeface="Wingdings" panose="05000000000000000000" pitchFamily="2" charset="2"/>
              <a:buChar char="v"/>
            </a:pPr>
            <a:r>
              <a:rPr lang="en-US" dirty="0">
                <a:solidFill>
                  <a:srgbClr val="0000CC"/>
                </a:solidFill>
              </a:rPr>
              <a:t>Thus the bright side of the story is that the interbank has a role in market discipline &amp; peer monitoring.</a:t>
            </a:r>
          </a:p>
          <a:p>
            <a:pPr algn="just">
              <a:spcBef>
                <a:spcPts val="1200"/>
              </a:spcBef>
              <a:spcAft>
                <a:spcPts val="600"/>
              </a:spcAft>
              <a:buFont typeface="Wingdings" panose="05000000000000000000" pitchFamily="2" charset="2"/>
              <a:buChar char="v"/>
            </a:pPr>
            <a:endParaRPr lang="en-US" dirty="0">
              <a:solidFill>
                <a:srgbClr val="0000CC"/>
              </a:solidFill>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36DFDE24-22E5-4BD1-A83C-C97754F67218}" type="slidenum">
              <a:rPr lang="en-US" altLang="en-US" smtClean="0"/>
              <a:pPr>
                <a:defRPr/>
              </a:pPr>
              <a:t>5</a:t>
            </a:fld>
            <a:endParaRPr lang="en-US" altLang="en-US" sz="1400" dirty="0">
              <a:solidFill>
                <a:schemeClr val="tx1"/>
              </a:solidFill>
              <a:latin typeface="Arial" panose="020B0604020202020204" pitchFamily="34" charset="0"/>
            </a:endParaRPr>
          </a:p>
        </p:txBody>
      </p:sp>
    </p:spTree>
    <p:extLst>
      <p:ext uri="{BB962C8B-B14F-4D97-AF65-F5344CB8AC3E}">
        <p14:creationId xmlns:p14="http://schemas.microsoft.com/office/powerpoint/2010/main" val="332357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2656"/>
            <a:ext cx="8229600" cy="432048"/>
          </a:xfrm>
        </p:spPr>
        <p:txBody>
          <a:bodyPr/>
          <a:lstStyle/>
          <a:p>
            <a:r>
              <a:rPr lang="en-US" dirty="0"/>
              <a:t>Literature Review ...</a:t>
            </a:r>
          </a:p>
        </p:txBody>
      </p:sp>
      <p:sp>
        <p:nvSpPr>
          <p:cNvPr id="3" name="Content Placeholder 2"/>
          <p:cNvSpPr>
            <a:spLocks noGrp="1"/>
          </p:cNvSpPr>
          <p:nvPr>
            <p:ph idx="1"/>
          </p:nvPr>
        </p:nvSpPr>
        <p:spPr>
          <a:xfrm>
            <a:off x="0" y="692696"/>
            <a:ext cx="9144000" cy="6165304"/>
          </a:xfrm>
        </p:spPr>
        <p:txBody>
          <a:bodyPr/>
          <a:lstStyle/>
          <a:p>
            <a:pPr algn="just">
              <a:spcBef>
                <a:spcPts val="600"/>
              </a:spcBef>
              <a:spcAft>
                <a:spcPts val="600"/>
              </a:spcAft>
              <a:buFont typeface="Wingdings" panose="05000000000000000000" pitchFamily="2" charset="2"/>
              <a:buChar char="v"/>
            </a:pPr>
            <a:r>
              <a:rPr lang="en-US" dirty="0">
                <a:solidFill>
                  <a:srgbClr val="0000CC"/>
                </a:solidFill>
              </a:rPr>
              <a:t>The other school suggests that the complexity &amp; opacity of banks may make private sector monitoring difficult.</a:t>
            </a:r>
          </a:p>
          <a:p>
            <a:pPr algn="just">
              <a:spcBef>
                <a:spcPts val="600"/>
              </a:spcBef>
              <a:spcAft>
                <a:spcPts val="600"/>
              </a:spcAft>
              <a:buFont typeface="Wingdings" panose="05000000000000000000" pitchFamily="2" charset="2"/>
              <a:buChar char="v"/>
            </a:pPr>
            <a:r>
              <a:rPr lang="en-US" dirty="0">
                <a:solidFill>
                  <a:srgbClr val="0000CC"/>
                </a:solidFill>
              </a:rPr>
              <a:t>Exclusive reliance on private monitoring may lead to the exploitation of depositors and poor bank performance.</a:t>
            </a:r>
          </a:p>
          <a:p>
            <a:pPr algn="just">
              <a:spcBef>
                <a:spcPts val="600"/>
              </a:spcBef>
              <a:spcAft>
                <a:spcPts val="600"/>
              </a:spcAft>
              <a:buFont typeface="Wingdings" panose="05000000000000000000" pitchFamily="2" charset="2"/>
              <a:buChar char="v"/>
            </a:pPr>
            <a:r>
              <a:rPr lang="en-US" dirty="0">
                <a:solidFill>
                  <a:srgbClr val="0000CC"/>
                </a:solidFill>
              </a:rPr>
              <a:t>Countries with poorly developed capital markets, accounting systems, &amp; legal frameworks cannot rely on peer monitoring.</a:t>
            </a:r>
          </a:p>
          <a:p>
            <a:pPr algn="just">
              <a:spcBef>
                <a:spcPts val="600"/>
              </a:spcBef>
              <a:spcAft>
                <a:spcPts val="600"/>
              </a:spcAft>
              <a:buFont typeface="Wingdings" panose="05000000000000000000" pitchFamily="2" charset="2"/>
              <a:buChar char="v"/>
            </a:pPr>
            <a:r>
              <a:rPr lang="en-US" dirty="0">
                <a:solidFill>
                  <a:srgbClr val="0000CC"/>
                </a:solidFill>
              </a:rPr>
              <a:t>The literature highlights a dark side of the story – i.e. possibility of contagion depending on propagation of  risks in the interbank network of  exposures.</a:t>
            </a:r>
          </a:p>
          <a:p>
            <a:pPr algn="just">
              <a:spcBef>
                <a:spcPts val="600"/>
              </a:spcBef>
              <a:spcAft>
                <a:spcPts val="600"/>
              </a:spcAft>
              <a:buFont typeface="Wingdings" panose="05000000000000000000" pitchFamily="2" charset="2"/>
              <a:buChar char="v"/>
            </a:pPr>
            <a:r>
              <a:rPr lang="en-US" dirty="0">
                <a:solidFill>
                  <a:srgbClr val="0000CC"/>
                </a:solidFill>
              </a:rPr>
              <a:t>Other big entities maybe considered “too big to fail”.</a:t>
            </a:r>
          </a:p>
          <a:p>
            <a:pPr algn="just">
              <a:spcBef>
                <a:spcPts val="600"/>
              </a:spcBef>
              <a:spcAft>
                <a:spcPts val="600"/>
              </a:spcAft>
              <a:buFont typeface="Wingdings" panose="05000000000000000000" pitchFamily="2" charset="2"/>
              <a:buChar char="v"/>
            </a:pPr>
            <a:r>
              <a:rPr lang="en-US" dirty="0">
                <a:solidFill>
                  <a:srgbClr val="0000CC"/>
                </a:solidFill>
              </a:rPr>
              <a:t>Influence of equity holders &amp; bondholders on managers may only be effective in extreme cases of liquidation.</a:t>
            </a:r>
          </a:p>
          <a:p>
            <a:pPr algn="just">
              <a:spcBef>
                <a:spcPts val="600"/>
              </a:spcBef>
              <a:spcAft>
                <a:spcPts val="600"/>
              </a:spcAft>
              <a:buFont typeface="Wingdings" panose="05000000000000000000" pitchFamily="2" charset="2"/>
              <a:buChar char="v"/>
            </a:pPr>
            <a:r>
              <a:rPr lang="en-US" dirty="0">
                <a:solidFill>
                  <a:srgbClr val="0000CC"/>
                </a:solidFill>
              </a:rPr>
              <a:t>Formal regulation is necessary but not sufficient.</a:t>
            </a:r>
            <a:endParaRPr lang="en-US" dirty="0">
              <a:solidFill>
                <a:srgbClr val="FF0000"/>
              </a:solidFill>
            </a:endParaRPr>
          </a:p>
        </p:txBody>
      </p:sp>
    </p:spTree>
    <p:extLst>
      <p:ext uri="{BB962C8B-B14F-4D97-AF65-F5344CB8AC3E}">
        <p14:creationId xmlns:p14="http://schemas.microsoft.com/office/powerpoint/2010/main" val="362070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7544" y="270215"/>
            <a:ext cx="2090738" cy="635000"/>
          </a:xfrm>
        </p:spPr>
        <p:txBody>
          <a:bodyPr/>
          <a:lstStyle/>
          <a:p>
            <a:r>
              <a:rPr lang="en-US" altLang="en-US" dirty="0"/>
              <a:t>Results</a:t>
            </a:r>
          </a:p>
        </p:txBody>
      </p:sp>
      <p:sp>
        <p:nvSpPr>
          <p:cNvPr id="3" name="Content Placeholder 2"/>
          <p:cNvSpPr>
            <a:spLocks noGrp="1"/>
          </p:cNvSpPr>
          <p:nvPr>
            <p:ph idx="1"/>
          </p:nvPr>
        </p:nvSpPr>
        <p:spPr>
          <a:xfrm>
            <a:off x="0" y="764705"/>
            <a:ext cx="9107488" cy="6093296"/>
          </a:xfrm>
        </p:spPr>
        <p:txBody>
          <a:bodyPr/>
          <a:lstStyle/>
          <a:p>
            <a:pPr marL="385763" indent="-385763" algn="just">
              <a:spcBef>
                <a:spcPts val="0"/>
              </a:spcBef>
              <a:buFont typeface="+mj-lt"/>
              <a:buAutoNum type="arabicPeriod"/>
              <a:defRPr/>
            </a:pPr>
            <a:r>
              <a:rPr lang="en-ZW" dirty="0">
                <a:solidFill>
                  <a:srgbClr val="0000CC"/>
                </a:solidFill>
              </a:rPr>
              <a:t>The model results indicate that interbank market borrowing or lending lowers the level of risk of a bank.</a:t>
            </a:r>
          </a:p>
          <a:p>
            <a:pPr marL="385763" indent="-385763" algn="just">
              <a:spcBef>
                <a:spcPts val="0"/>
              </a:spcBef>
              <a:buFont typeface="+mj-lt"/>
              <a:buAutoNum type="arabicPeriod"/>
              <a:defRPr/>
            </a:pPr>
            <a:r>
              <a:rPr lang="en-ZW" dirty="0">
                <a:solidFill>
                  <a:srgbClr val="0000CC"/>
                </a:solidFill>
              </a:rPr>
              <a:t>There is a negative relationship between bank risk and the interbank assets to total assets (</a:t>
            </a:r>
            <a:r>
              <a:rPr lang="en-ZW" b="1" dirty="0" err="1">
                <a:solidFill>
                  <a:srgbClr val="0000CC"/>
                </a:solidFill>
              </a:rPr>
              <a:t>nia</a:t>
            </a:r>
            <a:r>
              <a:rPr lang="en-ZW" b="1" dirty="0">
                <a:solidFill>
                  <a:srgbClr val="0000CC"/>
                </a:solidFill>
              </a:rPr>
              <a:t>-ta</a:t>
            </a:r>
            <a:r>
              <a:rPr lang="en-ZW" dirty="0">
                <a:solidFill>
                  <a:srgbClr val="0000CC"/>
                </a:solidFill>
              </a:rPr>
              <a:t>): </a:t>
            </a:r>
            <a:r>
              <a:rPr lang="en-US" b="1" dirty="0">
                <a:solidFill>
                  <a:srgbClr val="0000CC"/>
                </a:solidFill>
              </a:rPr>
              <a:t>increase in aggregate interbank lending lowers bank risk. </a:t>
            </a:r>
          </a:p>
          <a:p>
            <a:pPr marL="385763" indent="-385763" algn="just">
              <a:spcBef>
                <a:spcPts val="0"/>
              </a:spcBef>
              <a:buFont typeface="+mj-lt"/>
              <a:buAutoNum type="arabicPeriod"/>
              <a:defRPr/>
            </a:pPr>
            <a:r>
              <a:rPr lang="en-US" dirty="0">
                <a:solidFill>
                  <a:srgbClr val="0000CC"/>
                </a:solidFill>
              </a:rPr>
              <a:t>Square of Interbank assets to total asset has a       significant positively relation with bank risk. Econometrically, increased </a:t>
            </a:r>
            <a:r>
              <a:rPr lang="en-US" b="1" dirty="0">
                <a:solidFill>
                  <a:srgbClr val="0000CC"/>
                </a:solidFill>
              </a:rPr>
              <a:t>lending reaches </a:t>
            </a:r>
            <a:r>
              <a:rPr lang="en-US" dirty="0">
                <a:solidFill>
                  <a:srgbClr val="0000CC"/>
                </a:solidFill>
              </a:rPr>
              <a:t>a level where the risk reduction effect is </a:t>
            </a:r>
            <a:r>
              <a:rPr lang="en-US" b="1" dirty="0">
                <a:solidFill>
                  <a:srgbClr val="0000CC"/>
                </a:solidFill>
              </a:rPr>
              <a:t>reversed</a:t>
            </a:r>
            <a:r>
              <a:rPr lang="en-US" dirty="0">
                <a:solidFill>
                  <a:srgbClr val="0000CC"/>
                </a:solidFill>
              </a:rPr>
              <a:t> due to concentration of risk or interlinkages. </a:t>
            </a:r>
          </a:p>
          <a:p>
            <a:pPr marL="385763" indent="-385763" algn="just">
              <a:spcBef>
                <a:spcPts val="0"/>
              </a:spcBef>
              <a:buFont typeface="+mj-lt"/>
              <a:buAutoNum type="arabicPeriod"/>
              <a:defRPr/>
            </a:pPr>
            <a:r>
              <a:rPr lang="en-US" b="1" dirty="0">
                <a:solidFill>
                  <a:srgbClr val="0000CC"/>
                </a:solidFill>
              </a:rPr>
              <a:t>Interbank borrowing </a:t>
            </a:r>
            <a:r>
              <a:rPr lang="en-US" dirty="0">
                <a:solidFill>
                  <a:srgbClr val="0000CC"/>
                </a:solidFill>
              </a:rPr>
              <a:t>– is expensive. This explain the positive sign &amp; the significance of the coefficient. </a:t>
            </a:r>
          </a:p>
          <a:p>
            <a:pPr marL="385763" indent="-385763" algn="just">
              <a:spcBef>
                <a:spcPts val="0"/>
              </a:spcBef>
              <a:buFont typeface="+mj-lt"/>
              <a:buAutoNum type="arabicPeriod"/>
              <a:defRPr/>
            </a:pPr>
            <a:r>
              <a:rPr lang="en-US" b="1" dirty="0">
                <a:solidFill>
                  <a:srgbClr val="0000CC"/>
                </a:solidFill>
              </a:rPr>
              <a:t>Borrowing by foreign owned banks </a:t>
            </a:r>
            <a:r>
              <a:rPr lang="en-US" dirty="0">
                <a:solidFill>
                  <a:srgbClr val="0000CC"/>
                </a:solidFill>
              </a:rPr>
              <a:t>is associated with low bank risk.</a:t>
            </a:r>
          </a:p>
          <a:p>
            <a:pPr marL="385763" indent="-385763" algn="just">
              <a:spcBef>
                <a:spcPts val="0"/>
              </a:spcBef>
              <a:buFont typeface="+mj-lt"/>
              <a:buAutoNum type="arabicPeriod"/>
              <a:defRPr/>
            </a:pPr>
            <a:r>
              <a:rPr lang="en-US" b="1" dirty="0">
                <a:solidFill>
                  <a:srgbClr val="0000CC"/>
                </a:solidFill>
              </a:rPr>
              <a:t>Size </a:t>
            </a:r>
            <a:r>
              <a:rPr lang="en-US" dirty="0">
                <a:solidFill>
                  <a:srgbClr val="0000CC"/>
                </a:solidFill>
              </a:rPr>
              <a:t>-  big banks are associated with low bank risk this may be because of the </a:t>
            </a:r>
            <a:r>
              <a:rPr lang="en-US" b="1" dirty="0">
                <a:solidFill>
                  <a:srgbClr val="0000CC"/>
                </a:solidFill>
              </a:rPr>
              <a:t>“too big too fail argument</a:t>
            </a:r>
            <a:r>
              <a:rPr lang="en-US" dirty="0">
                <a:solidFill>
                  <a:srgbClr val="0000CC"/>
                </a:solidFill>
              </a:rPr>
              <a:t>”.</a:t>
            </a:r>
          </a:p>
          <a:p>
            <a:pPr marL="0" indent="0" algn="just">
              <a:spcBef>
                <a:spcPts val="0"/>
              </a:spcBef>
              <a:buNone/>
              <a:defRPr/>
            </a:pPr>
            <a:endParaRPr lang="en-US" dirty="0">
              <a:solidFill>
                <a:srgbClr val="0000CC"/>
              </a:solidFill>
            </a:endParaRPr>
          </a:p>
          <a:p>
            <a:pPr marL="0" indent="0" algn="just">
              <a:spcBef>
                <a:spcPts val="0"/>
              </a:spcBef>
              <a:buFontTx/>
              <a:buNone/>
              <a:defRPr/>
            </a:pPr>
            <a:endParaRPr lang="en-US" dirty="0">
              <a:solidFill>
                <a:srgbClr val="FF0000"/>
              </a:solidFill>
            </a:endParaRPr>
          </a:p>
          <a:p>
            <a:pPr marL="385763" indent="-385763" algn="just">
              <a:spcBef>
                <a:spcPts val="0"/>
              </a:spcBef>
              <a:buFont typeface="+mj-lt"/>
              <a:buAutoNum type="arabicPeriod"/>
              <a:defRPr/>
            </a:pPr>
            <a:endParaRPr lang="en-US" dirty="0">
              <a:solidFill>
                <a:srgbClr val="0000CC"/>
              </a:solidFill>
            </a:endParaRPr>
          </a:p>
          <a:p>
            <a:pPr marL="385763" indent="-385763" algn="just">
              <a:spcBef>
                <a:spcPts val="0"/>
              </a:spcBef>
              <a:buFont typeface="+mj-lt"/>
              <a:buAutoNum type="arabicPeriod"/>
              <a:defRPr/>
            </a:pPr>
            <a:endParaRPr lang="en-US" sz="2000" b="1" dirty="0">
              <a:solidFill>
                <a:srgbClr val="0000CC"/>
              </a:solidFill>
            </a:endParaRPr>
          </a:p>
          <a:p>
            <a:pPr algn="just">
              <a:spcBef>
                <a:spcPts val="0"/>
              </a:spcBef>
              <a:buFont typeface="Wingdings" panose="05000000000000000000" pitchFamily="2" charset="2"/>
              <a:buChar char="ü"/>
              <a:defRPr/>
            </a:pPr>
            <a:endParaRPr lang="en-US" sz="2000" b="1" dirty="0"/>
          </a:p>
          <a:p>
            <a:pPr marL="0" indent="0" algn="just">
              <a:spcBef>
                <a:spcPts val="0"/>
              </a:spcBef>
              <a:buFontTx/>
              <a:buNone/>
              <a:defRPr/>
            </a:pPr>
            <a:endParaRPr lang="en-US" sz="2100" dirty="0"/>
          </a:p>
          <a:p>
            <a:pPr marL="0" indent="0">
              <a:buFontTx/>
              <a:buNone/>
              <a:defRPr/>
            </a:pPr>
            <a:endParaRPr lang="en-US" dirty="0"/>
          </a:p>
        </p:txBody>
      </p:sp>
      <p:sp>
        <p:nvSpPr>
          <p:cNvPr id="16388"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0C30D12-3558-41D6-8459-5702E3A2F496}" type="slidenum">
              <a:rPr lang="en-US" altLang="en-US" sz="1200" smtClean="0">
                <a:solidFill>
                  <a:srgbClr val="007AC3"/>
                </a:solidFill>
                <a:latin typeface="Verdana" panose="020B0604030504040204" pitchFamily="34" charset="0"/>
              </a:rPr>
              <a:pPr/>
              <a:t>7</a:t>
            </a:fld>
            <a:endParaRPr lang="en-US" altLang="en-US" sz="1200" dirty="0">
              <a:solidFill>
                <a:srgbClr val="007AC3"/>
              </a:solidFill>
              <a:latin typeface="Verdana" panose="020B0604030504040204" pitchFamily="34" charset="0"/>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7544" y="270215"/>
            <a:ext cx="2090738" cy="635000"/>
          </a:xfrm>
        </p:spPr>
        <p:txBody>
          <a:bodyPr/>
          <a:lstStyle/>
          <a:p>
            <a:r>
              <a:rPr lang="en-US" altLang="en-US" dirty="0"/>
              <a:t>Results</a:t>
            </a:r>
          </a:p>
        </p:txBody>
      </p:sp>
      <p:sp>
        <p:nvSpPr>
          <p:cNvPr id="3" name="Content Placeholder 2"/>
          <p:cNvSpPr>
            <a:spLocks noGrp="1"/>
          </p:cNvSpPr>
          <p:nvPr>
            <p:ph idx="1"/>
          </p:nvPr>
        </p:nvSpPr>
        <p:spPr>
          <a:xfrm>
            <a:off x="0" y="764705"/>
            <a:ext cx="9107488" cy="6093296"/>
          </a:xfrm>
        </p:spPr>
        <p:txBody>
          <a:bodyPr/>
          <a:lstStyle/>
          <a:p>
            <a:pPr marL="457200" indent="-457200" algn="just">
              <a:spcBef>
                <a:spcPts val="0"/>
              </a:spcBef>
              <a:buFont typeface="+mj-lt"/>
              <a:buAutoNum type="arabicPeriod" startAt="7"/>
              <a:defRPr/>
            </a:pPr>
            <a:r>
              <a:rPr lang="en-US" b="1" dirty="0">
                <a:solidFill>
                  <a:srgbClr val="0000CC"/>
                </a:solidFill>
              </a:rPr>
              <a:t>Ownership – </a:t>
            </a:r>
            <a:r>
              <a:rPr lang="en-US" dirty="0">
                <a:solidFill>
                  <a:srgbClr val="0000CC"/>
                </a:solidFill>
              </a:rPr>
              <a:t>public banks normally are perceived to be properly managed as they are subject to public inspections hence negative relationship with bank risk.</a:t>
            </a:r>
          </a:p>
          <a:p>
            <a:pPr marL="385763" indent="-385763" algn="just">
              <a:spcBef>
                <a:spcPts val="0"/>
              </a:spcBef>
              <a:buFont typeface="+mj-lt"/>
              <a:buAutoNum type="arabicPeriod" startAt="7"/>
              <a:defRPr/>
            </a:pPr>
            <a:r>
              <a:rPr lang="en-US" b="1" dirty="0">
                <a:solidFill>
                  <a:srgbClr val="0000CC"/>
                </a:solidFill>
              </a:rPr>
              <a:t>Foreign Owned – </a:t>
            </a:r>
            <a:r>
              <a:rPr lang="en-US" dirty="0">
                <a:solidFill>
                  <a:srgbClr val="0000CC"/>
                </a:solidFill>
              </a:rPr>
              <a:t>normally foreign banks have strict compliance regimes monitored by the parent company hence may be associated with low risk.</a:t>
            </a:r>
          </a:p>
          <a:p>
            <a:pPr marL="385763" indent="-385763" algn="just">
              <a:spcBef>
                <a:spcPts val="0"/>
              </a:spcBef>
              <a:buFont typeface="+mj-lt"/>
              <a:buAutoNum type="arabicPeriod" startAt="7"/>
              <a:defRPr/>
            </a:pPr>
            <a:r>
              <a:rPr lang="en-US" b="1" dirty="0">
                <a:solidFill>
                  <a:srgbClr val="0000CC"/>
                </a:solidFill>
              </a:rPr>
              <a:t>Capital</a:t>
            </a:r>
            <a:r>
              <a:rPr lang="en-US" dirty="0">
                <a:solidFill>
                  <a:srgbClr val="0000CC"/>
                </a:solidFill>
              </a:rPr>
              <a:t> – highly capitalized banks tend to be more prudent in lending and normally risk averse. Hence the negative relationship with bank risk. </a:t>
            </a:r>
          </a:p>
          <a:p>
            <a:pPr marL="385763" indent="-385763" algn="just">
              <a:spcBef>
                <a:spcPts val="0"/>
              </a:spcBef>
              <a:buFont typeface="+mj-lt"/>
              <a:buAutoNum type="arabicPeriod" startAt="7"/>
              <a:defRPr/>
            </a:pPr>
            <a:r>
              <a:rPr lang="en-US" b="1" dirty="0">
                <a:solidFill>
                  <a:srgbClr val="0000CC"/>
                </a:solidFill>
              </a:rPr>
              <a:t>Inflation – </a:t>
            </a:r>
            <a:r>
              <a:rPr lang="en-US" dirty="0">
                <a:solidFill>
                  <a:srgbClr val="0000CC"/>
                </a:solidFill>
              </a:rPr>
              <a:t>high inflation reduces real earnings, increases operating costs hence the positive relationship with bank risk. </a:t>
            </a:r>
          </a:p>
          <a:p>
            <a:pPr marL="0" indent="0" algn="just">
              <a:spcBef>
                <a:spcPts val="700"/>
              </a:spcBef>
              <a:buFontTx/>
              <a:buNone/>
              <a:defRPr/>
            </a:pPr>
            <a:r>
              <a:rPr lang="en-US" b="1" dirty="0">
                <a:solidFill>
                  <a:srgbClr val="0000CC"/>
                </a:solidFill>
              </a:rPr>
              <a:t>11.High GDP growth rate – </a:t>
            </a:r>
            <a:r>
              <a:rPr lang="en-US" dirty="0">
                <a:solidFill>
                  <a:srgbClr val="0000CC"/>
                </a:solidFill>
              </a:rPr>
              <a:t>normally there is a positive correlation between economic growth and deposit growth rate resulting in lower cost of funding. As the economy expands capacity to service loans improves.</a:t>
            </a:r>
            <a:endParaRPr lang="en-US" dirty="0"/>
          </a:p>
        </p:txBody>
      </p:sp>
      <p:sp>
        <p:nvSpPr>
          <p:cNvPr id="16388"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0C30D12-3558-41D6-8459-5702E3A2F496}" type="slidenum">
              <a:rPr lang="en-US" altLang="en-US" sz="1200" smtClean="0">
                <a:solidFill>
                  <a:srgbClr val="007AC3"/>
                </a:solidFill>
                <a:latin typeface="Verdana" panose="020B0604030504040204" pitchFamily="34" charset="0"/>
              </a:rPr>
              <a:pPr/>
              <a:t>8</a:t>
            </a:fld>
            <a:endParaRPr lang="en-US" altLang="en-US" sz="1200" dirty="0">
              <a:solidFill>
                <a:srgbClr val="007AC3"/>
              </a:solidFill>
              <a:latin typeface="Verdana" panose="020B0604030504040204" pitchFamily="34" charset="0"/>
            </a:endParaRPr>
          </a:p>
        </p:txBody>
      </p:sp>
    </p:spTree>
    <p:extLst>
      <p:ext uri="{BB962C8B-B14F-4D97-AF65-F5344CB8AC3E}">
        <p14:creationId xmlns:p14="http://schemas.microsoft.com/office/powerpoint/2010/main" val="268891016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333375"/>
            <a:ext cx="8591550" cy="1008063"/>
          </a:xfrm>
        </p:spPr>
        <p:txBody>
          <a:bodyPr/>
          <a:lstStyle/>
          <a:p>
            <a:r>
              <a:rPr lang="en-US" altLang="en-US" dirty="0"/>
              <a:t>Comments to the Results</a:t>
            </a:r>
          </a:p>
        </p:txBody>
      </p:sp>
      <p:sp>
        <p:nvSpPr>
          <p:cNvPr id="3" name="Content Placeholder 2"/>
          <p:cNvSpPr>
            <a:spLocks noGrp="1"/>
          </p:cNvSpPr>
          <p:nvPr>
            <p:ph idx="1"/>
          </p:nvPr>
        </p:nvSpPr>
        <p:spPr>
          <a:xfrm>
            <a:off x="0" y="1052513"/>
            <a:ext cx="9036050" cy="5805487"/>
          </a:xfrm>
        </p:spPr>
        <p:txBody>
          <a:bodyPr/>
          <a:lstStyle/>
          <a:p>
            <a:pPr algn="just">
              <a:defRPr/>
            </a:pPr>
            <a:r>
              <a:rPr lang="en-US" dirty="0">
                <a:solidFill>
                  <a:srgbClr val="0000CC"/>
                </a:solidFill>
              </a:rPr>
              <a:t>To some extent the findings of the study are true as detailed above; however the following should be taken into account;</a:t>
            </a:r>
          </a:p>
          <a:p>
            <a:pPr marL="457200" indent="-457200" algn="just">
              <a:buFontTx/>
              <a:buAutoNum type="arabicPeriod"/>
              <a:defRPr/>
            </a:pPr>
            <a:r>
              <a:rPr lang="en-US" dirty="0">
                <a:solidFill>
                  <a:srgbClr val="0000CC"/>
                </a:solidFill>
              </a:rPr>
              <a:t>The research used </a:t>
            </a:r>
            <a:r>
              <a:rPr lang="en-US" b="1" dirty="0">
                <a:solidFill>
                  <a:srgbClr val="0000CC"/>
                </a:solidFill>
              </a:rPr>
              <a:t>a unique data set</a:t>
            </a:r>
            <a:r>
              <a:rPr lang="en-US" dirty="0">
                <a:solidFill>
                  <a:srgbClr val="0000CC"/>
                </a:solidFill>
              </a:rPr>
              <a:t>: This presents a challenge for other researchers to replicate the study or validate the results. </a:t>
            </a:r>
          </a:p>
          <a:p>
            <a:pPr marL="457200" indent="-457200" algn="just">
              <a:buFontTx/>
              <a:buAutoNum type="arabicPeriod"/>
              <a:defRPr/>
            </a:pPr>
            <a:r>
              <a:rPr lang="en-US" dirty="0">
                <a:solidFill>
                  <a:srgbClr val="0000CC"/>
                </a:solidFill>
              </a:rPr>
              <a:t>Assumptions on </a:t>
            </a:r>
            <a:r>
              <a:rPr lang="en-US" b="1" dirty="0">
                <a:solidFill>
                  <a:srgbClr val="0000CC"/>
                </a:solidFill>
              </a:rPr>
              <a:t>lack of collateral requirements </a:t>
            </a:r>
            <a:r>
              <a:rPr lang="en-US" dirty="0">
                <a:solidFill>
                  <a:srgbClr val="0000CC"/>
                </a:solidFill>
              </a:rPr>
              <a:t>in the interbank market maybe </a:t>
            </a:r>
            <a:r>
              <a:rPr lang="en-US" b="1" dirty="0">
                <a:solidFill>
                  <a:srgbClr val="0000CC"/>
                </a:solidFill>
              </a:rPr>
              <a:t>overgeneralized.</a:t>
            </a:r>
            <a:r>
              <a:rPr lang="en-US" dirty="0">
                <a:solidFill>
                  <a:srgbClr val="0000CC"/>
                </a:solidFill>
              </a:rPr>
              <a:t> In the Kenyan financial sector collateral is not a prerequisite on interbank. </a:t>
            </a:r>
          </a:p>
          <a:p>
            <a:pPr marL="457200" indent="-457200" algn="just">
              <a:buFontTx/>
              <a:buAutoNum type="arabicPeriod"/>
              <a:defRPr/>
            </a:pPr>
            <a:r>
              <a:rPr lang="en-US" dirty="0">
                <a:solidFill>
                  <a:srgbClr val="0000CC"/>
                </a:solidFill>
              </a:rPr>
              <a:t>This does not apply in other countries e.g. Zimbabwe where interbank borrowings are secured by TBs, Bas. This may weaken the peer monitoring role as lenders have a fall back position. A survey </a:t>
            </a:r>
            <a:r>
              <a:rPr lang="en-US" dirty="0">
                <a:solidFill>
                  <a:schemeClr val="tx1"/>
                </a:solidFill>
              </a:rPr>
              <a:t>of collateral </a:t>
            </a:r>
            <a:r>
              <a:rPr lang="en-US" dirty="0">
                <a:solidFill>
                  <a:srgbClr val="0000CC"/>
                </a:solidFill>
              </a:rPr>
              <a:t>requirements in other jurisdictions may be required.</a:t>
            </a:r>
          </a:p>
          <a:p>
            <a:pPr marL="0" indent="0">
              <a:buNone/>
              <a:defRPr/>
            </a:pPr>
            <a:endParaRPr lang="en-US" dirty="0"/>
          </a:p>
        </p:txBody>
      </p:sp>
      <p:sp>
        <p:nvSpPr>
          <p:cNvPr id="1946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8700ED3-2A03-4777-9AA5-A9BEB332F5FB}" type="slidenum">
              <a:rPr lang="en-US" altLang="en-US" sz="1200" smtClean="0">
                <a:solidFill>
                  <a:srgbClr val="007AC3"/>
                </a:solidFill>
                <a:latin typeface="Verdana" panose="020B0604030504040204" pitchFamily="34" charset="0"/>
              </a:rPr>
              <a:pPr/>
              <a:t>9</a:t>
            </a:fld>
            <a:endParaRPr lang="en-US" altLang="en-US" sz="140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5579</TotalTime>
  <Words>1086</Words>
  <Application>Microsoft Office PowerPoint</Application>
  <PresentationFormat>On-screen Show (4:3)</PresentationFormat>
  <Paragraphs>90</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MS PGothic</vt:lpstr>
      <vt:lpstr>MS PGothic</vt:lpstr>
      <vt:lpstr>Arial</vt:lpstr>
      <vt:lpstr>Verdana</vt:lpstr>
      <vt:lpstr>Wingdings</vt:lpstr>
      <vt:lpstr>Blank Presentation</vt:lpstr>
      <vt:lpstr>PowerPoint Presentation</vt:lpstr>
      <vt:lpstr>Organization </vt:lpstr>
      <vt:lpstr>Introduction</vt:lpstr>
      <vt:lpstr>Introduction…</vt:lpstr>
      <vt:lpstr>Literature Review</vt:lpstr>
      <vt:lpstr>Literature Review ...</vt:lpstr>
      <vt:lpstr>Results</vt:lpstr>
      <vt:lpstr>Results</vt:lpstr>
      <vt:lpstr>Comments to the Results</vt:lpstr>
      <vt:lpstr>Comments to the Results …</vt:lpstr>
      <vt:lpstr>Comments to the Results …</vt:lpstr>
      <vt:lpstr>PowerPoint Presentation</vt:lpstr>
    </vt:vector>
  </TitlesOfParts>
  <Company>Glenda Burdette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Glenda Burdette</dc:creator>
  <cp:lastModifiedBy>Taurai Togarepi</cp:lastModifiedBy>
  <cp:revision>126</cp:revision>
  <cp:lastPrinted>2017-05-26T09:48:57Z</cp:lastPrinted>
  <dcterms:created xsi:type="dcterms:W3CDTF">2008-06-11T18:59:14Z</dcterms:created>
  <dcterms:modified xsi:type="dcterms:W3CDTF">2017-06-01T08:39:12Z</dcterms:modified>
</cp:coreProperties>
</file>